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9" r:id="rId5"/>
    <p:sldId id="261" r:id="rId6"/>
    <p:sldId id="262" r:id="rId7"/>
    <p:sldId id="263" r:id="rId8"/>
    <p:sldId id="27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3"/>
    <p:restoredTop sz="94714"/>
  </p:normalViewPr>
  <p:slideViewPr>
    <p:cSldViewPr snapToGrid="0" snapToObjects="1">
      <p:cViewPr varScale="1">
        <p:scale>
          <a:sx n="85" d="100"/>
          <a:sy n="85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C156-0952-43AE-9A4F-D2FF4713E038}" type="datetimeFigureOut">
              <a:rPr lang="en-US" smtClean="0"/>
              <a:t>6/14/26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9122B-C328-466A-911D-F9F312583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122B-C328-466A-911D-F9F312583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122B-C328-466A-911D-F9F312583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122B-C328-466A-911D-F9F312583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122B-C328-466A-911D-F9F312583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122B-C328-466A-911D-F9F312583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DA58F-8D6D-3EBA-1CB5-220113261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648860-B2B6-E4D6-0C01-374EFE52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2F5E50-E3C4-DCB9-860A-18F73E83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32598C-E974-34F8-2451-BD5D903A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FA3850-15B6-C8C3-63F5-138ECBE9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75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ADEE2-18DA-0834-3006-4F6F4859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CE1BCF2-2957-436F-54E3-EBC76F06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A0DDEE-754B-5A64-26C5-7CB7F14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4DEE2C-CA83-BB7D-239B-AE88C185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09ADF6-C3A3-4119-04BE-2844A3A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0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5C0E6BE-78E5-0435-8F31-62542E223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794E8DF-62F8-3C13-C6DB-0D230E948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F7E987-695A-A06A-E9B6-A2599B02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4E1EF7-E9FB-643E-093C-E8F2AC5E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8F2E8B-90CE-EAF4-A3D4-961894EA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14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7FADF-DD18-163E-ADC8-31EAB85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629806-5039-38C5-F20F-8CA8D635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83245C-2C32-811B-68A2-18DCEF61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7D1D8E-03EC-697E-AC4D-55386B9F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552F0EF-0822-6863-BDD7-B069141C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1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F3847-BC69-BD10-94CA-3BCF905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F7E32A-279E-CF15-237A-826DC9A3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A8A9D0-B9E3-9076-7ED2-8EC2630B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8889A1-C38E-9A53-332B-A94B04F1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380625-F6E2-572C-059A-5C667AE9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1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2692-29CE-29CB-BACE-F786C671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993362-ED3E-9AEE-31DA-4722BB7EF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7D236B-DC91-E83B-35BA-44F197A52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7CE0218-56FE-F2B2-B201-46DF29AD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A6DD762-C6C2-4844-7921-C6140D45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C425A54-3BFF-5A85-16B8-36C96668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23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2DC3C-F82F-B5BE-6450-99746D83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91A6F-5A29-2F4B-F6F6-43CD1C8E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1AD609-1DF4-C855-BB1F-2405BBDFA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72078B-E96A-3744-D5CB-5064FFDCE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E9DC00C-43E0-1BEE-6935-DFC72D503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475BB4E-C701-C01A-4072-0ADA8C1C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90DA7C2-76FF-759E-129D-856C46B7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5020B09-2672-619A-4154-9A63804D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01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C242B-89AA-A9AF-3476-2720A045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BC90F07-B430-E667-5935-7A0DE29C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A7C6D90-E7E9-43A7-FE5D-2E4D82C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F74059E-4CF2-6634-025E-815B7991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3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6B1D6AC-163A-EC01-1642-590D928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95AEC98-3C0D-CA08-D0DA-BA27E862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B6A9C6E-32BE-A729-6C5B-7E8315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9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E86C6-83DA-DE15-22B3-1299E82B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29556B-F69E-E50C-2563-7D7F8EEBA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4389CE-17CB-EB7E-D117-D81BC28E7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B9FA5B3-0AB9-E6E7-8BF8-9CBDA786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C868336-1B2C-35DE-AF48-7B6D2A7A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6DA073-84A3-0AB7-5E5C-C457615D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691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89BCA-0052-F57C-ECCD-E061F642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2DCAA77-739B-40BA-23D9-CE86E4812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D09AC5-41FB-2D1A-9C78-235A5C56A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001C030-0FF2-9397-C6DD-66A73F71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97F04C-2DA6-AE66-448E-E2B2D7FD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7AF9671-79C8-A72A-3D86-1ADE4DA9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948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5816B9B-A229-6EE4-BABF-A687124C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482054-84B3-4248-257E-786FE4DC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B2B889-F776-AA6F-DFEE-45F45F6F3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D439-E1B1-E142-85E7-9144AFCECA63}" type="datetimeFigureOut">
              <a:rPr lang="sk-SK" smtClean="0"/>
              <a:t>14.6.2026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75B3F5-CE7E-6B5B-D78B-A32AF693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829BAB-8DAB-D6DD-9B9D-545397E89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B3E1-054C-114F-9452-FE607931D3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4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kosplus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speakino.s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hal@ekosplus.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kTextu 17">
            <a:extLst>
              <a:ext uri="{FF2B5EF4-FFF2-40B4-BE49-F238E27FC236}">
                <a16:creationId xmlns:a16="http://schemas.microsoft.com/office/drawing/2014/main" id="{0A945AAA-34F6-6487-A2F3-FA07DA4516B5}"/>
              </a:ext>
            </a:extLst>
          </p:cNvPr>
          <p:cNvSpPr txBox="1"/>
          <p:nvPr/>
        </p:nvSpPr>
        <p:spPr>
          <a:xfrm>
            <a:off x="4981383" y="4959689"/>
            <a:ext cx="23735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Myriad Pro" panose="020B0503030403020204" pitchFamily="34" charset="0"/>
              </a:rPr>
              <a:t>www.ekosplus.sk</a:t>
            </a:r>
            <a:endParaRPr lang="sk-SK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8EC1DB0-F37B-5A11-0E83-632C98A2E7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1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4F2B701-0475-D782-E788-74F757718923}"/>
              </a:ext>
            </a:extLst>
          </p:cNvPr>
          <p:cNvSpPr txBox="1"/>
          <p:nvPr/>
        </p:nvSpPr>
        <p:spPr>
          <a:xfrm>
            <a:off x="2442034" y="3606090"/>
            <a:ext cx="73079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Ako sa prihlásiť na </a:t>
            </a:r>
            <a:r>
              <a:rPr lang="sk-SK" sz="3200" b="1" dirty="0">
                <a:solidFill>
                  <a:srgbClr val="09426B"/>
                </a:solidFill>
                <a:latin typeface="Myriad Pro" panose="020B0503030403020204" pitchFamily="34" charset="0"/>
              </a:rPr>
              <a:t>ONLINE </a:t>
            </a:r>
            <a:r>
              <a:rPr lang="sk-SK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konferenciu </a:t>
            </a:r>
          </a:p>
          <a:p>
            <a:pPr algn="ctr"/>
            <a:r>
              <a:rPr lang="sk-SK" sz="3200" b="1" dirty="0">
                <a:solidFill>
                  <a:schemeClr val="bg1"/>
                </a:solidFill>
                <a:latin typeface="Myriad Pro" panose="020B0503030403020204" pitchFamily="34" charset="0"/>
              </a:rPr>
              <a:t>ODPADY 2026</a:t>
            </a:r>
          </a:p>
          <a:p>
            <a:endParaRPr lang="sk-SK" b="1" dirty="0">
              <a:latin typeface="Myriad Pro" panose="020B0503030403020204" pitchFamily="34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32007CC-49B9-5388-53E0-72C809E9A0BC}"/>
              </a:ext>
            </a:extLst>
          </p:cNvPr>
          <p:cNvSpPr txBox="1"/>
          <p:nvPr/>
        </p:nvSpPr>
        <p:spPr>
          <a:xfrm>
            <a:off x="2914878" y="1843813"/>
            <a:ext cx="636224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Myriad Pro" panose="020B0503030403020204" pitchFamily="34" charset="0"/>
              </a:rPr>
              <a:t>14. ROČNÍK ODBORNEJ KONFERENCIE</a:t>
            </a:r>
          </a:p>
          <a:p>
            <a:pPr algn="ctr"/>
            <a:endParaRPr lang="sk-SK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Myriad Pro" panose="020B0503030403020204" pitchFamily="34" charset="0"/>
              </a:rPr>
              <a:t>18. – 19. jún 2026</a:t>
            </a:r>
          </a:p>
          <a:p>
            <a:pPr algn="ctr"/>
            <a:r>
              <a:rPr lang="sk-SK" dirty="0">
                <a:solidFill>
                  <a:schemeClr val="bg1"/>
                </a:solidFill>
                <a:latin typeface="Myriad Pro" panose="020B0503030403020204" pitchFamily="34" charset="0"/>
              </a:rPr>
              <a:t>Hotel Holiday Inn, Žilina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92E6C8D-ED49-5134-62F8-900982334F0E}"/>
              </a:ext>
            </a:extLst>
          </p:cNvPr>
          <p:cNvSpPr txBox="1"/>
          <p:nvPr/>
        </p:nvSpPr>
        <p:spPr>
          <a:xfrm>
            <a:off x="1691916" y="756159"/>
            <a:ext cx="880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solidFill>
                  <a:schemeClr val="bg1"/>
                </a:solidFill>
                <a:latin typeface="Myriad Pro" panose="020B0503030403020204" pitchFamily="34" charset="0"/>
              </a:rPr>
              <a:t>ODPADY 2026</a:t>
            </a:r>
          </a:p>
        </p:txBody>
      </p:sp>
      <p:pic>
        <p:nvPicPr>
          <p:cNvPr id="4" name="Obrázok 43" descr="Obrázok, na ktorom je text, grafika, písmo, grafický dizajn&#10;&#10;Automaticky generovaný popis">
            <a:extLst>
              <a:ext uri="{FF2B5EF4-FFF2-40B4-BE49-F238E27FC236}">
                <a16:creationId xmlns:a16="http://schemas.microsoft.com/office/drawing/2014/main" id="{93F13E0E-E7CE-EC95-DC49-875000F4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231"/>
          <a:stretch/>
        </p:blipFill>
        <p:spPr>
          <a:xfrm>
            <a:off x="3877608" y="5640410"/>
            <a:ext cx="1616226" cy="616461"/>
          </a:xfrm>
          <a:prstGeom prst="rect">
            <a:avLst/>
          </a:prstGeom>
        </p:spPr>
      </p:pic>
      <p:pic>
        <p:nvPicPr>
          <p:cNvPr id="5" name="Picture 2" descr="Obrázok, na ktorom je písmo, grafika, text, logo&#10;&#10;Obsah vygenerovaný pomocou AI môže byť nesprávny.">
            <a:extLst>
              <a:ext uri="{FF2B5EF4-FFF2-40B4-BE49-F238E27FC236}">
                <a16:creationId xmlns:a16="http://schemas.microsoft.com/office/drawing/2014/main" id="{2C42E2E4-F4CA-DBCF-9C40-807FD13E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7" y="5723865"/>
            <a:ext cx="1520282" cy="4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59985B7-AA61-1AE3-5E57-C7F56C4195E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1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1FC917B-4D98-7720-0D59-190D742DF809}"/>
              </a:ext>
            </a:extLst>
          </p:cNvPr>
          <p:cNvSpPr/>
          <p:nvPr/>
        </p:nvSpPr>
        <p:spPr>
          <a:xfrm>
            <a:off x="93574" y="104910"/>
            <a:ext cx="12004851" cy="66473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8DC5212-1EA1-2310-7A1B-D54F49A6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43781" y="454012"/>
            <a:ext cx="7776744" cy="4678743"/>
          </a:xfrm>
          <a:prstGeom prst="rect">
            <a:avLst/>
          </a:prstGeom>
          <a:ln>
            <a:noFill/>
          </a:ln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0A0DE93-68CA-EFE2-3005-506C42D7978E}"/>
              </a:ext>
            </a:extLst>
          </p:cNvPr>
          <p:cNvGrpSpPr/>
          <p:nvPr/>
        </p:nvGrpSpPr>
        <p:grpSpPr>
          <a:xfrm>
            <a:off x="695636" y="3428999"/>
            <a:ext cx="3410512" cy="2868769"/>
            <a:chOff x="8358541" y="4200533"/>
            <a:chExt cx="3410512" cy="2868769"/>
          </a:xfrm>
        </p:grpSpPr>
        <p:sp>
          <p:nvSpPr>
            <p:cNvPr id="13" name="Pravouholník 12">
              <a:extLst>
                <a:ext uri="{FF2B5EF4-FFF2-40B4-BE49-F238E27FC236}">
                  <a16:creationId xmlns:a16="http://schemas.microsoft.com/office/drawing/2014/main" id="{DA30B5D8-ED64-AD01-2FB1-10A20A74CD12}"/>
                </a:ext>
              </a:extLst>
            </p:cNvPr>
            <p:cNvSpPr/>
            <p:nvPr/>
          </p:nvSpPr>
          <p:spPr>
            <a:xfrm>
              <a:off x="8358541" y="4200533"/>
              <a:ext cx="3410512" cy="28687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A1064C5-9F2C-45F8-1B73-9AF90234C2CC}"/>
                </a:ext>
              </a:extLst>
            </p:cNvPr>
            <p:cNvSpPr txBox="1"/>
            <p:nvPr/>
          </p:nvSpPr>
          <p:spPr>
            <a:xfrm>
              <a:off x="8514955" y="4406356"/>
              <a:ext cx="313653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Prostredníctvom emailu Vám boli zaslané prihlasovacie údaje, ktoré použijete na prístup k online prenosu konferencie </a:t>
              </a:r>
              <a:r>
                <a:rPr lang="sk-SK" b="1" dirty="0"/>
                <a:t>ODPADY 2026</a:t>
              </a:r>
            </a:p>
            <a:p>
              <a:endParaRPr lang="sk-SK" dirty="0"/>
            </a:p>
            <a:p>
              <a:r>
                <a:rPr lang="sk-SK" dirty="0">
                  <a:solidFill>
                    <a:srgbClr val="C00000"/>
                  </a:solidFill>
                </a:rPr>
                <a:t>Prihlasovacie meno je Vami zadaný email</a:t>
              </a:r>
              <a:r>
                <a:rPr lang="sk-SK" dirty="0"/>
                <a:t>.</a:t>
              </a:r>
            </a:p>
          </p:txBody>
        </p:sp>
      </p:grpSp>
      <p:sp>
        <p:nvSpPr>
          <p:cNvPr id="20" name="Pravouholník 19">
            <a:extLst>
              <a:ext uri="{FF2B5EF4-FFF2-40B4-BE49-F238E27FC236}">
                <a16:creationId xmlns:a16="http://schemas.microsoft.com/office/drawing/2014/main" id="{87421519-E949-EC24-C90A-4E68DFA10F1B}"/>
              </a:ext>
            </a:extLst>
          </p:cNvPr>
          <p:cNvSpPr/>
          <p:nvPr/>
        </p:nvSpPr>
        <p:spPr>
          <a:xfrm>
            <a:off x="5765874" y="4475228"/>
            <a:ext cx="4757747" cy="20582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1351CD6-8D52-8C74-8059-4F5ED2AE8EFA}"/>
              </a:ext>
            </a:extLst>
          </p:cNvPr>
          <p:cNvSpPr txBox="1"/>
          <p:nvPr/>
        </p:nvSpPr>
        <p:spPr>
          <a:xfrm>
            <a:off x="5891443" y="4631657"/>
            <a:ext cx="444364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dirty="0"/>
              <a:t>V prípade zle zadanej emailovej adresy/hesla sa Vám zobrazí upozornenie o chybne zadaných údajoch. </a:t>
            </a:r>
          </a:p>
          <a:p>
            <a:endParaRPr lang="sk-SK" dirty="0"/>
          </a:p>
          <a:p>
            <a:r>
              <a:rPr lang="sk-SK" dirty="0"/>
              <a:t>Pozn.: </a:t>
            </a:r>
            <a:r>
              <a:rPr lang="sk-SK" dirty="0">
                <a:solidFill>
                  <a:srgbClr val="C00000"/>
                </a:solidFill>
              </a:rPr>
              <a:t>Systém rozoznáva veľké a malé písmená.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41D99B9-E530-9E53-9EFE-D587E3BC8B38}"/>
              </a:ext>
            </a:extLst>
          </p:cNvPr>
          <p:cNvGrpSpPr/>
          <p:nvPr/>
        </p:nvGrpSpPr>
        <p:grpSpPr>
          <a:xfrm>
            <a:off x="696853" y="454012"/>
            <a:ext cx="3410512" cy="2826188"/>
            <a:chOff x="8486811" y="802608"/>
            <a:chExt cx="3410512" cy="2826188"/>
          </a:xfrm>
        </p:grpSpPr>
        <p:sp>
          <p:nvSpPr>
            <p:cNvPr id="22" name="Pravouholník 21">
              <a:extLst>
                <a:ext uri="{FF2B5EF4-FFF2-40B4-BE49-F238E27FC236}">
                  <a16:creationId xmlns:a16="http://schemas.microsoft.com/office/drawing/2014/main" id="{6756A92D-1C77-E12F-A8B7-134CE82DC73E}"/>
                </a:ext>
              </a:extLst>
            </p:cNvPr>
            <p:cNvSpPr/>
            <p:nvPr/>
          </p:nvSpPr>
          <p:spPr>
            <a:xfrm>
              <a:off x="8486811" y="802608"/>
              <a:ext cx="3410512" cy="28261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EDDFBB21-EE62-F195-4628-C43BA043DCFA}"/>
                </a:ext>
              </a:extLst>
            </p:cNvPr>
            <p:cNvSpPr txBox="1"/>
            <p:nvPr/>
          </p:nvSpPr>
          <p:spPr>
            <a:xfrm>
              <a:off x="8642008" y="885319"/>
              <a:ext cx="3254098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k-SK" dirty="0"/>
                <a:t>Online konferenciu </a:t>
              </a:r>
            </a:p>
            <a:p>
              <a:r>
                <a:rPr lang="sk-SK" b="1" dirty="0"/>
                <a:t>ODPADY 2026 </a:t>
              </a:r>
              <a:r>
                <a:rPr lang="sk-SK" dirty="0"/>
                <a:t>budete môcť sledovať na stránke po prihlásení:</a:t>
              </a:r>
            </a:p>
            <a:p>
              <a:endParaRPr lang="sk-SK" b="1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sk-SK" b="1" u="sng" dirty="0">
                  <a:solidFill>
                    <a:srgbClr val="C0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www.ekosplus.sk</a:t>
              </a:r>
              <a:r>
                <a:rPr lang="sk-SK" b="1" u="sng" dirty="0">
                  <a:solidFill>
                    <a:srgbClr val="C00000"/>
                  </a:solidFill>
                </a:rPr>
                <a:t>/odpady2026</a:t>
              </a:r>
              <a:endParaRPr lang="sk-SK" dirty="0"/>
            </a:p>
            <a:p>
              <a:endParaRPr lang="sk-SK" dirty="0">
                <a:solidFill>
                  <a:srgbClr val="C00000"/>
                </a:solidFill>
              </a:endParaRPr>
            </a:p>
            <a:p>
              <a:r>
                <a:rPr lang="sk-SK" dirty="0"/>
                <a:t>Na streamovanie konferencie sa používa platforma </a:t>
              </a:r>
              <a:r>
                <a:rPr lang="sk-SK" b="1" dirty="0">
                  <a:solidFill>
                    <a:srgbClr val="C00000"/>
                  </a:solidFill>
                </a:rPr>
                <a:t>Vimeo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6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1">
            <a:extLst>
              <a:ext uri="{FF2B5EF4-FFF2-40B4-BE49-F238E27FC236}">
                <a16:creationId xmlns:a16="http://schemas.microsoft.com/office/drawing/2014/main" id="{BD6A4CED-EBDE-DFA7-10BB-F0226342576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1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1FC917B-4D98-7720-0D59-190D742DF809}"/>
              </a:ext>
            </a:extLst>
          </p:cNvPr>
          <p:cNvSpPr/>
          <p:nvPr/>
        </p:nvSpPr>
        <p:spPr>
          <a:xfrm>
            <a:off x="93574" y="104909"/>
            <a:ext cx="12004851" cy="66473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BB915A0-32AF-1442-816F-4A81467D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260" y="381589"/>
            <a:ext cx="7069653" cy="60939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Pravouholník 8">
            <a:extLst>
              <a:ext uri="{FF2B5EF4-FFF2-40B4-BE49-F238E27FC236}">
                <a16:creationId xmlns:a16="http://schemas.microsoft.com/office/drawing/2014/main" id="{D0CF6718-CB1E-43E7-8BFB-96F538C36982}"/>
              </a:ext>
            </a:extLst>
          </p:cNvPr>
          <p:cNvSpPr/>
          <p:nvPr/>
        </p:nvSpPr>
        <p:spPr>
          <a:xfrm>
            <a:off x="6925514" y="829456"/>
            <a:ext cx="974821" cy="17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ravouholník 12">
            <a:extLst>
              <a:ext uri="{FF2B5EF4-FFF2-40B4-BE49-F238E27FC236}">
                <a16:creationId xmlns:a16="http://schemas.microsoft.com/office/drawing/2014/main" id="{96ABD3B0-EF09-A83D-675E-5FAA9D8E1F2E}"/>
              </a:ext>
            </a:extLst>
          </p:cNvPr>
          <p:cNvSpPr/>
          <p:nvPr/>
        </p:nvSpPr>
        <p:spPr>
          <a:xfrm>
            <a:off x="8557470" y="362359"/>
            <a:ext cx="3066179" cy="6113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20A97A6-CFCC-68FF-2B53-1C048F956FDB}"/>
              </a:ext>
            </a:extLst>
          </p:cNvPr>
          <p:cNvSpPr txBox="1"/>
          <p:nvPr/>
        </p:nvSpPr>
        <p:spPr>
          <a:xfrm>
            <a:off x="8679063" y="628282"/>
            <a:ext cx="2893876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 dirty="0"/>
              <a:t>Po úspešnom prihlásení sa Vám zobrazí na stránke nové podmenu pre registrovaných užívateľov.</a:t>
            </a:r>
          </a:p>
          <a:p>
            <a:endParaRPr lang="sk-SK" sz="1600" dirty="0"/>
          </a:p>
          <a:p>
            <a:r>
              <a:rPr lang="sk-SK" sz="1600" dirty="0"/>
              <a:t>Na stránke </a:t>
            </a:r>
            <a:r>
              <a:rPr lang="sk-SK" sz="1600" b="1" dirty="0">
                <a:solidFill>
                  <a:srgbClr val="C00000"/>
                </a:solidFill>
              </a:rPr>
              <a:t>ODPADY 2026</a:t>
            </a:r>
          </a:p>
          <a:p>
            <a:r>
              <a:rPr lang="sk-SK" sz="1600" dirty="0"/>
              <a:t>sa prostredníctvom platformy </a:t>
            </a:r>
            <a:r>
              <a:rPr lang="sk-SK" sz="1600" b="1" dirty="0"/>
              <a:t>Vimeo</a:t>
            </a:r>
            <a:r>
              <a:rPr lang="sk-SK" sz="1600" dirty="0"/>
              <a:t> bude streamovať živý prenos konferencie priamo z Hotela Holiday Inn, Žilina.</a:t>
            </a:r>
            <a:endParaRPr lang="sk-SK" sz="1600" dirty="0">
              <a:cs typeface="Calibri"/>
            </a:endParaRPr>
          </a:p>
          <a:p>
            <a:endParaRPr lang="sk-SK" sz="1600" dirty="0"/>
          </a:p>
          <a:p>
            <a:r>
              <a:rPr lang="sk-SK" sz="1600" b="1" dirty="0">
                <a:cs typeface="Calibri"/>
              </a:rPr>
              <a:t>OTÁZKY DO DISKUSIE</a:t>
            </a:r>
            <a:endParaRPr lang="sk-SK" sz="1600" b="1" dirty="0"/>
          </a:p>
          <a:p>
            <a:r>
              <a:rPr lang="sk-SK" sz="1600" dirty="0"/>
              <a:t>Pod videom máte možnosť napísať otázky týkajúce sa prezentovanej témy. </a:t>
            </a:r>
            <a:br>
              <a:rPr lang="sk-SK" sz="1600" dirty="0"/>
            </a:br>
            <a:r>
              <a:rPr lang="sk-SK" sz="1600" dirty="0"/>
              <a:t>To, či bude vaša otázka položená prednášajúcemu, rozhodne moderátor.</a:t>
            </a:r>
            <a:endParaRPr lang="sk-SK" sz="1600" dirty="0">
              <a:cs typeface="Calibri"/>
            </a:endParaRPr>
          </a:p>
          <a:p>
            <a:endParaRPr lang="sk-SK" sz="1600" dirty="0">
              <a:cs typeface="Calibri"/>
            </a:endParaRPr>
          </a:p>
          <a:p>
            <a:r>
              <a:rPr lang="sk-SK" sz="1600" dirty="0">
                <a:solidFill>
                  <a:srgbClr val="C00000"/>
                </a:solidFill>
              </a:rPr>
              <a:t>V prípade, že máte problém prehrávať Vimeo videá vo Vašej organizácii, kontaktujte vaše IT oddelenie.</a:t>
            </a:r>
            <a:endParaRPr lang="sk-SK" sz="16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" name="Šípka doľava 1">
            <a:extLst>
              <a:ext uri="{FF2B5EF4-FFF2-40B4-BE49-F238E27FC236}">
                <a16:creationId xmlns:a16="http://schemas.microsoft.com/office/drawing/2014/main" id="{20D7D752-ABA4-234E-12C4-0BDDB3CC6F00}"/>
              </a:ext>
            </a:extLst>
          </p:cNvPr>
          <p:cNvSpPr/>
          <p:nvPr/>
        </p:nvSpPr>
        <p:spPr>
          <a:xfrm>
            <a:off x="6735256" y="862448"/>
            <a:ext cx="1682474" cy="218333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Prstenec 3">
            <a:extLst>
              <a:ext uri="{FF2B5EF4-FFF2-40B4-BE49-F238E27FC236}">
                <a16:creationId xmlns:a16="http://schemas.microsoft.com/office/drawing/2014/main" id="{F3C86BB5-4EC0-5991-F642-86A3F3346997}"/>
              </a:ext>
            </a:extLst>
          </p:cNvPr>
          <p:cNvSpPr/>
          <p:nvPr/>
        </p:nvSpPr>
        <p:spPr>
          <a:xfrm>
            <a:off x="3255264" y="689288"/>
            <a:ext cx="1123866" cy="566217"/>
          </a:xfrm>
          <a:prstGeom prst="donut">
            <a:avLst>
              <a:gd name="adj" fmla="val 1506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EDAA3351-5BA4-D1A4-6598-42147DDE3B5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1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1FC917B-4D98-7720-0D59-190D742DF809}"/>
              </a:ext>
            </a:extLst>
          </p:cNvPr>
          <p:cNvSpPr/>
          <p:nvPr/>
        </p:nvSpPr>
        <p:spPr>
          <a:xfrm>
            <a:off x="93574" y="104910"/>
            <a:ext cx="12004851" cy="664732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D6ADDEF-1F82-8DC8-3B2D-B6228A24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" r="1071"/>
          <a:stretch/>
        </p:blipFill>
        <p:spPr>
          <a:xfrm>
            <a:off x="137541" y="418325"/>
            <a:ext cx="7315768" cy="5740958"/>
          </a:xfrm>
          <a:prstGeom prst="rect">
            <a:avLst/>
          </a:prstGeom>
          <a:ln>
            <a:noFill/>
          </a:ln>
        </p:spPr>
      </p:pic>
      <p:sp>
        <p:nvSpPr>
          <p:cNvPr id="18" name="Pravouholník 17">
            <a:extLst>
              <a:ext uri="{FF2B5EF4-FFF2-40B4-BE49-F238E27FC236}">
                <a16:creationId xmlns:a16="http://schemas.microsoft.com/office/drawing/2014/main" id="{FBC54F5E-D382-16E5-B6D0-D8383DB16309}"/>
              </a:ext>
            </a:extLst>
          </p:cNvPr>
          <p:cNvSpPr/>
          <p:nvPr/>
        </p:nvSpPr>
        <p:spPr>
          <a:xfrm>
            <a:off x="7426494" y="556111"/>
            <a:ext cx="4197024" cy="1981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B006454-9E28-6127-297D-6BC6D223C918}"/>
              </a:ext>
            </a:extLst>
          </p:cNvPr>
          <p:cNvSpPr txBox="1"/>
          <p:nvPr/>
        </p:nvSpPr>
        <p:spPr>
          <a:xfrm>
            <a:off x="7490555" y="657730"/>
            <a:ext cx="4039406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/>
              <a:t>OTÁZKY DO DISKUSIE CEZ SPEAKINO.SK</a:t>
            </a:r>
            <a:endParaRPr lang="sk-SK" b="1" dirty="0">
              <a:cs typeface="Calibri"/>
            </a:endParaRPr>
          </a:p>
          <a:p>
            <a:r>
              <a:rPr lang="sk-SK" sz="1600" dirty="0"/>
              <a:t>Pod videom s využitím rozšírenia SPEAKINO máte možnosť napísať svoju otázku, ktorú automaticky uvidí moderátor aj všetci zúčastnení. Pokiaľ niekto pred vami položil otázku, ktorá vás zaujíma, môžete zahlasovať za jej zodpovedanie.</a:t>
            </a:r>
            <a:endParaRPr lang="sk-SK" sz="1600" dirty="0">
              <a:cs typeface="Calibri"/>
            </a:endParaRPr>
          </a:p>
        </p:txBody>
      </p:sp>
      <p:sp>
        <p:nvSpPr>
          <p:cNvPr id="21" name="Pravouholník 20">
            <a:extLst>
              <a:ext uri="{FF2B5EF4-FFF2-40B4-BE49-F238E27FC236}">
                <a16:creationId xmlns:a16="http://schemas.microsoft.com/office/drawing/2014/main" id="{1AEDA5D0-FF21-36E5-336D-5645CF6C8907}"/>
              </a:ext>
            </a:extLst>
          </p:cNvPr>
          <p:cNvSpPr/>
          <p:nvPr/>
        </p:nvSpPr>
        <p:spPr>
          <a:xfrm>
            <a:off x="7424817" y="2870862"/>
            <a:ext cx="4170881" cy="2636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A00BBAD-7A5B-2C3F-5535-FD56DB351297}"/>
              </a:ext>
            </a:extLst>
          </p:cNvPr>
          <p:cNvSpPr txBox="1"/>
          <p:nvPr/>
        </p:nvSpPr>
        <p:spPr>
          <a:xfrm>
            <a:off x="7563534" y="3083762"/>
            <a:ext cx="389344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600" dirty="0"/>
              <a:t>Pokiaľ používate v prehliadači „Inkognito mód“, alebo máte zakázané cookies, nemusí sa Vám rozšírenie SPEAKINO načítať. V takom prípade máte možnosť sa prihlásiť k tejto službe priamo na stránke </a:t>
            </a:r>
            <a:r>
              <a:rPr lang="sk-SK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www.speakino.sk</a:t>
            </a:r>
            <a:r>
              <a:rPr lang="sk-SK" sz="1600" b="1" dirty="0">
                <a:solidFill>
                  <a:srgbClr val="FF0000"/>
                </a:solidFill>
              </a:rPr>
              <a:t> </a:t>
            </a:r>
            <a:r>
              <a:rPr lang="sk-SK" sz="1600" dirty="0"/>
              <a:t>po zadaní názvu </a:t>
            </a:r>
            <a:r>
              <a:rPr lang="sk-SK" sz="1600" b="1" dirty="0">
                <a:solidFill>
                  <a:srgbClr val="C00000"/>
                </a:solidFill>
              </a:rPr>
              <a:t>ODPADY2026 </a:t>
            </a:r>
            <a:r>
              <a:rPr lang="sk-SK" sz="1600" dirty="0"/>
              <a:t>alebo cez QR kód.</a:t>
            </a:r>
            <a:endParaRPr lang="sk-SK" sz="1600" dirty="0">
              <a:cs typeface="Calibri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EE06657-6D55-8CE4-35FF-80C35E276A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95953" y="4714581"/>
            <a:ext cx="1898272" cy="18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1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kTextu 17">
            <a:extLst>
              <a:ext uri="{FF2B5EF4-FFF2-40B4-BE49-F238E27FC236}">
                <a16:creationId xmlns:a16="http://schemas.microsoft.com/office/drawing/2014/main" id="{0A945AAA-34F6-6487-A2F3-FA07DA4516B5}"/>
              </a:ext>
            </a:extLst>
          </p:cNvPr>
          <p:cNvSpPr txBox="1"/>
          <p:nvPr/>
        </p:nvSpPr>
        <p:spPr>
          <a:xfrm>
            <a:off x="4981383" y="4959689"/>
            <a:ext cx="23735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Myriad Pro" panose="020B0503030403020204" pitchFamily="34" charset="0"/>
              </a:rPr>
              <a:t>www.ekosplus.sk</a:t>
            </a:r>
            <a:endParaRPr lang="sk-SK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8EC1DB0-F37B-5A11-0E83-632C98A2E7AF}"/>
              </a:ext>
            </a:extLst>
          </p:cNvPr>
          <p:cNvSpPr/>
          <p:nvPr/>
        </p:nvSpPr>
        <p:spPr>
          <a:xfrm>
            <a:off x="-4059" y="1"/>
            <a:ext cx="12192000" cy="6857999"/>
          </a:xfrm>
          <a:prstGeom prst="rect">
            <a:avLst/>
          </a:prstGeom>
          <a:solidFill>
            <a:srgbClr val="719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517541A-3B4E-39CB-3A94-36F1A6DCCBA8}"/>
              </a:ext>
            </a:extLst>
          </p:cNvPr>
          <p:cNvSpPr txBox="1"/>
          <p:nvPr/>
        </p:nvSpPr>
        <p:spPr>
          <a:xfrm>
            <a:off x="2445260" y="1760995"/>
            <a:ext cx="73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Myriad Pro" panose="020B0503030403020204" pitchFamily="34" charset="0"/>
              </a:rPr>
              <a:t>Tešíme sa na Vašu účasť.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F1FF12F-201C-014A-08DC-57C07C21905E}"/>
              </a:ext>
            </a:extLst>
          </p:cNvPr>
          <p:cNvSpPr txBox="1"/>
          <p:nvPr/>
        </p:nvSpPr>
        <p:spPr>
          <a:xfrm>
            <a:off x="2248888" y="3708385"/>
            <a:ext cx="76861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2400" b="1" dirty="0">
                <a:solidFill>
                  <a:srgbClr val="09426B"/>
                </a:solidFill>
                <a:latin typeface="Myriad Pro" panose="020B0503030403020204" pitchFamily="34" charset="0"/>
              </a:rPr>
              <a:t>Technická podpora - kontaktujte:</a:t>
            </a:r>
            <a:endParaRPr lang="sk-SK" sz="2400" dirty="0">
              <a:solidFill>
                <a:srgbClr val="09426B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sk-SK" b="1" dirty="0">
                <a:solidFill>
                  <a:schemeClr val="bg1"/>
                </a:solidFill>
                <a:latin typeface="Myriad Pro" panose="020B0503030403020204" pitchFamily="34" charset="0"/>
              </a:rPr>
              <a:t> </a:t>
            </a:r>
            <a:r>
              <a:rPr lang="sk-SK" sz="2400" b="1" dirty="0">
                <a:solidFill>
                  <a:schemeClr val="bg1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mihal@ekosplus.sk</a:t>
            </a:r>
            <a:r>
              <a:rPr lang="sk-SK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 </a:t>
            </a:r>
            <a:endParaRPr lang="sk-SK" sz="2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k-SK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+ 421 911 055 516</a:t>
            </a:r>
            <a:endParaRPr lang="sk-SK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EAC2565-547E-4324-ADF6-0DBDF0343A0A}"/>
              </a:ext>
            </a:extLst>
          </p:cNvPr>
          <p:cNvSpPr txBox="1"/>
          <p:nvPr/>
        </p:nvSpPr>
        <p:spPr>
          <a:xfrm>
            <a:off x="2437975" y="2900355"/>
            <a:ext cx="73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Pokiaľ máte akékoľvek otázky, neváhajte nás kontaktovať.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98290D9-849A-6B48-6F40-DFE549F66491}"/>
              </a:ext>
            </a:extLst>
          </p:cNvPr>
          <p:cNvSpPr txBox="1"/>
          <p:nvPr/>
        </p:nvSpPr>
        <p:spPr>
          <a:xfrm>
            <a:off x="2445260" y="1127013"/>
            <a:ext cx="730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chemeClr val="bg1"/>
                </a:solidFill>
                <a:latin typeface="Myriad Pro" panose="020B0503030403020204" pitchFamily="34" charset="0"/>
              </a:rPr>
              <a:t>ODPADY 2026</a:t>
            </a:r>
          </a:p>
        </p:txBody>
      </p:sp>
      <p:pic>
        <p:nvPicPr>
          <p:cNvPr id="7" name="Obrázok 43" descr="Obrázok, na ktorom je text, grafika, písmo, grafický dizajn&#10;&#10;Automaticky generovaný popis">
            <a:extLst>
              <a:ext uri="{FF2B5EF4-FFF2-40B4-BE49-F238E27FC236}">
                <a16:creationId xmlns:a16="http://schemas.microsoft.com/office/drawing/2014/main" id="{C5F60527-DD48-9740-BF61-6B931B40CB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231"/>
          <a:stretch/>
        </p:blipFill>
        <p:spPr>
          <a:xfrm>
            <a:off x="3877608" y="5640410"/>
            <a:ext cx="1616226" cy="616461"/>
          </a:xfrm>
          <a:prstGeom prst="rect">
            <a:avLst/>
          </a:prstGeom>
        </p:spPr>
      </p:pic>
      <p:pic>
        <p:nvPicPr>
          <p:cNvPr id="11" name="Picture 2" descr="Obrázok, na ktorom je písmo, grafika, text, logo&#10;&#10;Obsah vygenerovaný pomocou AI môže byť nesprávny.">
            <a:extLst>
              <a:ext uri="{FF2B5EF4-FFF2-40B4-BE49-F238E27FC236}">
                <a16:creationId xmlns:a16="http://schemas.microsoft.com/office/drawing/2014/main" id="{462D2306-0078-BD7D-2F9B-114BEE27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7" y="5723865"/>
            <a:ext cx="1520282" cy="4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28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A96CC8EABF1943826A53A0297D0FFD" ma:contentTypeVersion="13" ma:contentTypeDescription="Umožňuje vytvoriť nový dokument." ma:contentTypeScope="" ma:versionID="2f439aba8569ff6e754e2c1669dac0ae">
  <xsd:schema xmlns:xsd="http://www.w3.org/2001/XMLSchema" xmlns:xs="http://www.w3.org/2001/XMLSchema" xmlns:p="http://schemas.microsoft.com/office/2006/metadata/properties" xmlns:ns2="462885c3-5606-4b41-bc8d-d745093f15eb" xmlns:ns3="96895af0-dd47-4802-84dc-9e6218e7489f" targetNamespace="http://schemas.microsoft.com/office/2006/metadata/properties" ma:root="true" ma:fieldsID="ebe85b2596a1f306c714fcee72d6e19c" ns2:_="" ns3:_="">
    <xsd:import namespace="462885c3-5606-4b41-bc8d-d745093f15eb"/>
    <xsd:import namespace="96895af0-dd47-4802-84dc-9e6218e74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885c3-5606-4b41-bc8d-d745093f1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Značky obrázka" ma:readOnly="false" ma:fieldId="{5cf76f15-5ced-4ddc-b409-7134ff3c332f}" ma:taxonomyMulti="true" ma:sspId="9b5104d5-64ff-4ad6-a16d-a89bd7325b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5af0-dd47-4802-84dc-9e6218e748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6a2e3cf-fdad-4c7d-95bd-1d31e75ada7d}" ma:internalName="TaxCatchAll" ma:showField="CatchAllData" ma:web="96895af0-dd47-4802-84dc-9e6218e74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895af0-dd47-4802-84dc-9e6218e7489f" xsi:nil="true"/>
    <lcf76f155ced4ddcb4097134ff3c332f xmlns="462885c3-5606-4b41-bc8d-d745093f15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BCC5C2-9401-4E8D-89B1-0AF01BFA1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FAE681-7CAB-4AAA-B4C7-9F2B2727A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885c3-5606-4b41-bc8d-d745093f15eb"/>
    <ds:schemaRef ds:uri="96895af0-dd47-4802-84dc-9e6218e74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C7312-1793-482B-92D8-A14D54AB6B96}">
  <ds:schemaRefs>
    <ds:schemaRef ds:uri="96895af0-dd47-4802-84dc-9e6218e7489f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62885c3-5606-4b41-bc8d-d745093f15e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323</Words>
  <Application>Microsoft Macintosh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</vt:lpstr>
      <vt:lpstr>Motív balíka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Mihál</dc:creator>
  <cp:lastModifiedBy>Martin Mihál</cp:lastModifiedBy>
  <cp:revision>132</cp:revision>
  <dcterms:created xsi:type="dcterms:W3CDTF">2022-05-04T06:55:54Z</dcterms:created>
  <dcterms:modified xsi:type="dcterms:W3CDTF">2026-06-14T20:14:26Z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0x010100B0A96CC8EABF1943826A53A0297D0FFD</vt:lpwstr>
  </property>
</Properties>
</file>